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1" r:id="rId6"/>
    <p:sldId id="269" r:id="rId7"/>
    <p:sldId id="267" r:id="rId8"/>
    <p:sldId id="261" r:id="rId9"/>
    <p:sldId id="262" r:id="rId10"/>
    <p:sldId id="263" r:id="rId11"/>
    <p:sldId id="274" r:id="rId12"/>
    <p:sldId id="277" r:id="rId13"/>
    <p:sldId id="278" r:id="rId14"/>
    <p:sldId id="279" r:id="rId15"/>
    <p:sldId id="276" r:id="rId16"/>
    <p:sldId id="266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3BCF5-BB03-4DC6-B082-CC8392BF607D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F1E1D-2593-4D15-B5ED-99185E5581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081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F1E1D-2593-4D15-B5ED-99185E55816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44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19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80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748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082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39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174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81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1245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02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09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755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68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5BE3EC-8F20-41C2-B6EC-61D13A1F6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1233055"/>
            <a:ext cx="10782300" cy="28902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6000" dirty="0" smtClean="0">
                <a:latin typeface="Bahnschrift SemiBold" panose="020B0502040204020203" pitchFamily="34" charset="0"/>
              </a:rPr>
              <a:t>Современные методы растеризации изображений</a:t>
            </a:r>
            <a:endParaRPr lang="ru-RU" sz="6000" dirty="0">
              <a:latin typeface="Bahnschrift SemiBold" panose="020B05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093953-DAEB-4A89-91FB-A89F6BE97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2" y="4386072"/>
            <a:ext cx="9228201" cy="1645920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Bahnschrift Light" panose="020B0502040204020203" pitchFamily="34" charset="0"/>
              </a:rPr>
              <a:t>Научный руководитель: Парфенов Денис Васильевич, к.т.н., доцент</a:t>
            </a:r>
          </a:p>
          <a:p>
            <a:r>
              <a:rPr lang="ru-RU" sz="2000" dirty="0">
                <a:latin typeface="Bahnschrift Light" panose="020B0502040204020203" pitchFamily="34" charset="0"/>
              </a:rPr>
              <a:t>Исполнитель: Гогинян Борис </a:t>
            </a:r>
            <a:r>
              <a:rPr lang="ru-RU" sz="2000" dirty="0" smtClean="0">
                <a:latin typeface="Bahnschrift Light" panose="020B0502040204020203" pitchFamily="34" charset="0"/>
              </a:rPr>
              <a:t>Андреевич, </a:t>
            </a:r>
            <a:r>
              <a:rPr lang="ru-RU" sz="2000" dirty="0">
                <a:latin typeface="Bahnschrift Light" panose="020B0502040204020203" pitchFamily="34" charset="0"/>
              </a:rPr>
              <a:t>группа: </a:t>
            </a:r>
            <a:r>
              <a:rPr lang="ru-RU" sz="2000" dirty="0" smtClean="0">
                <a:latin typeface="Bahnschrift Light" panose="020B0502040204020203" pitchFamily="34" charset="0"/>
              </a:rPr>
              <a:t>КМБО-03-16</a:t>
            </a:r>
            <a:endParaRPr lang="ru-RU" sz="2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10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A3298-A089-40DF-A9F5-023BDEB8D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Сцены для сравнения рендеров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FD3BFE8-30C2-4401-8EA0-6683E69E9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206" y="1823006"/>
            <a:ext cx="6062047" cy="4041365"/>
          </a:xfr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B1D0F25-3E3C-4BB1-9FF2-985B694A860F}"/>
              </a:ext>
            </a:extLst>
          </p:cNvPr>
          <p:cNvSpPr/>
          <p:nvPr/>
        </p:nvSpPr>
        <p:spPr>
          <a:xfrm>
            <a:off x="5180600" y="5864371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5</a:t>
            </a:r>
          </a:p>
        </p:txBody>
      </p:sp>
    </p:spTree>
    <p:extLst>
      <p:ext uri="{BB962C8B-B14F-4D97-AF65-F5344CB8AC3E}">
        <p14:creationId xmlns:p14="http://schemas.microsoft.com/office/powerpoint/2010/main" val="629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 smtClean="0">
                <a:solidFill>
                  <a:srgbClr val="50B4C8"/>
                </a:solidFill>
                <a:latin typeface="Bahnschrift SemiBold" panose="020B0502040204020203" pitchFamily="34" charset="0"/>
              </a:rPr>
              <a:t>Результаты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4" y="1771594"/>
            <a:ext cx="3337052" cy="399010"/>
          </a:xfrm>
        </p:spPr>
        <p:txBody>
          <a:bodyPr>
            <a:normAutofit/>
          </a:bodyPr>
          <a:lstStyle/>
          <a:p>
            <a:pPr lvl="0"/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Эксперимент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3035476"/>
                  </p:ext>
                </p:extLst>
              </p:nvPr>
            </p:nvGraphicFramePr>
            <p:xfrm>
              <a:off x="831993" y="2170604"/>
              <a:ext cx="10423235" cy="3395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65307">
                      <a:extLst>
                        <a:ext uri="{9D8B030D-6E8A-4147-A177-3AD203B41FA5}">
                          <a16:colId xmlns:a16="http://schemas.microsoft.com/office/drawing/2014/main" val="1863835414"/>
                        </a:ext>
                      </a:extLst>
                    </a:gridCol>
                    <a:gridCol w="1917700">
                      <a:extLst>
                        <a:ext uri="{9D8B030D-6E8A-4147-A177-3AD203B41FA5}">
                          <a16:colId xmlns:a16="http://schemas.microsoft.com/office/drawing/2014/main" val="79792513"/>
                        </a:ext>
                      </a:extLst>
                    </a:gridCol>
                    <a:gridCol w="1892300">
                      <a:extLst>
                        <a:ext uri="{9D8B030D-6E8A-4147-A177-3AD203B41FA5}">
                          <a16:colId xmlns:a16="http://schemas.microsoft.com/office/drawing/2014/main" val="39011660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2711262363"/>
                        </a:ext>
                      </a:extLst>
                    </a:gridCol>
                    <a:gridCol w="1781028">
                      <a:extLst>
                        <a:ext uri="{9D8B030D-6E8A-4147-A177-3AD203B41FA5}">
                          <a16:colId xmlns:a16="http://schemas.microsoft.com/office/drawing/2014/main" val="1626980419"/>
                        </a:ext>
                      </a:extLst>
                    </a:gridCol>
                  </a:tblGrid>
                  <a:tr h="848784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Время каждого ограничения</a:t>
                          </a:r>
                          <a:r>
                            <a:rPr lang="en-US" dirty="0" smtClean="0"/>
                            <a:t>(</a:t>
                          </a:r>
                          <a:r>
                            <a:rPr lang="ru-RU" dirty="0" smtClean="0"/>
                            <a:t>секунды</a:t>
                          </a:r>
                          <a:r>
                            <a:rPr lang="en-US" dirty="0" smtClean="0"/>
                            <a:t>)</a:t>
                          </a:r>
                          <a:r>
                            <a:rPr lang="ru-RU" dirty="0" smtClean="0"/>
                            <a:t>: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~288.6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~550.3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~1519.6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~9981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5126965"/>
                      </a:ext>
                    </a:extLst>
                  </a:tr>
                  <a:tr h="8487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%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appleseed</a:t>
                          </a:r>
                          <a:r>
                            <a:rPr lang="ru-RU" dirty="0" smtClean="0"/>
                            <a:t> 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66.42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67.34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67.984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 smtClean="0"/>
                            <a:t>69.054</a:t>
                          </a:r>
                          <a:endParaRPr lang="ru-RU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035156"/>
                      </a:ext>
                    </a:extLst>
                  </a:tr>
                  <a:tr h="8487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%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cycles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62.86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63.26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63.29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 smtClean="0"/>
                            <a:t>63.32</a:t>
                          </a:r>
                          <a:endParaRPr lang="ru-RU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5062131"/>
                      </a:ext>
                    </a:extLst>
                  </a:tr>
                  <a:tr h="8487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%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:r>
                            <a:rPr lang="en-US" dirty="0" err="1" smtClean="0"/>
                            <a:t>luxcore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66.866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68.047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68.423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 smtClean="0"/>
                            <a:t>68.908</a:t>
                          </a:r>
                          <a:endParaRPr lang="ru-RU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51462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3035476"/>
                  </p:ext>
                </p:extLst>
              </p:nvPr>
            </p:nvGraphicFramePr>
            <p:xfrm>
              <a:off x="831993" y="2170604"/>
              <a:ext cx="10423235" cy="3395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65307">
                      <a:extLst>
                        <a:ext uri="{9D8B030D-6E8A-4147-A177-3AD203B41FA5}">
                          <a16:colId xmlns:a16="http://schemas.microsoft.com/office/drawing/2014/main" val="1863835414"/>
                        </a:ext>
                      </a:extLst>
                    </a:gridCol>
                    <a:gridCol w="1917700">
                      <a:extLst>
                        <a:ext uri="{9D8B030D-6E8A-4147-A177-3AD203B41FA5}">
                          <a16:colId xmlns:a16="http://schemas.microsoft.com/office/drawing/2014/main" val="79792513"/>
                        </a:ext>
                      </a:extLst>
                    </a:gridCol>
                    <a:gridCol w="1892300">
                      <a:extLst>
                        <a:ext uri="{9D8B030D-6E8A-4147-A177-3AD203B41FA5}">
                          <a16:colId xmlns:a16="http://schemas.microsoft.com/office/drawing/2014/main" val="39011660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2711262363"/>
                        </a:ext>
                      </a:extLst>
                    </a:gridCol>
                    <a:gridCol w="1781028">
                      <a:extLst>
                        <a:ext uri="{9D8B030D-6E8A-4147-A177-3AD203B41FA5}">
                          <a16:colId xmlns:a16="http://schemas.microsoft.com/office/drawing/2014/main" val="1626980419"/>
                        </a:ext>
                      </a:extLst>
                    </a:gridCol>
                  </a:tblGrid>
                  <a:tr h="848784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Время каждого ограничения</a:t>
                          </a:r>
                          <a:r>
                            <a:rPr lang="en-US" dirty="0" smtClean="0"/>
                            <a:t>(</a:t>
                          </a:r>
                          <a:r>
                            <a:rPr lang="ru-RU" dirty="0" smtClean="0"/>
                            <a:t>секунды</a:t>
                          </a:r>
                          <a:r>
                            <a:rPr lang="en-US" dirty="0" smtClean="0"/>
                            <a:t>)</a:t>
                          </a:r>
                          <a:r>
                            <a:rPr lang="ru-RU" dirty="0" smtClean="0"/>
                            <a:t>: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~288.6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~550.3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~1519.6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~9981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5126965"/>
                      </a:ext>
                    </a:extLst>
                  </a:tr>
                  <a:tr h="84878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205" t="-104317" r="-252156" b="-2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66.42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67.34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67.984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 smtClean="0"/>
                            <a:t>69.054</a:t>
                          </a:r>
                          <a:endParaRPr lang="ru-RU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035156"/>
                      </a:ext>
                    </a:extLst>
                  </a:tr>
                  <a:tr h="84878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205" t="-202857" r="-252156" b="-10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62.86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63.26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63.29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 smtClean="0"/>
                            <a:t>63.32</a:t>
                          </a:r>
                          <a:endParaRPr lang="ru-RU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5062131"/>
                      </a:ext>
                    </a:extLst>
                  </a:tr>
                  <a:tr h="84878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205" t="-305036" r="-252156" b="-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66.866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68.047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68.423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 smtClean="0"/>
                            <a:t>68.908</a:t>
                          </a:r>
                          <a:endParaRPr lang="ru-RU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51462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32600" y="1407355"/>
                <a:ext cx="2832100" cy="563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600" y="1407355"/>
                <a:ext cx="2832100" cy="563744"/>
              </a:xfrm>
              <a:prstGeom prst="rect">
                <a:avLst/>
              </a:prstGeom>
              <a:blipFill>
                <a:blip r:embed="rId3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831993" y="5565740"/>
            <a:ext cx="7880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Таблица №1. Процентное соотношение времени</a:t>
            </a:r>
            <a:endParaRPr lang="ru-RU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1181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 smtClean="0">
                <a:solidFill>
                  <a:srgbClr val="50B4C8"/>
                </a:solidFill>
                <a:latin typeface="Bahnschrift SemiBold" panose="020B0502040204020203" pitchFamily="34" charset="0"/>
              </a:rPr>
              <a:t>Результаты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4" y="1771594"/>
            <a:ext cx="3337052" cy="399010"/>
          </a:xfrm>
        </p:spPr>
        <p:txBody>
          <a:bodyPr>
            <a:normAutofit/>
          </a:bodyPr>
          <a:lstStyle/>
          <a:p>
            <a:pPr lvl="0"/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Эксперимент 1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607120"/>
              </p:ext>
            </p:extLst>
          </p:nvPr>
        </p:nvGraphicFramePr>
        <p:xfrm>
          <a:off x="831993" y="2170604"/>
          <a:ext cx="10423235" cy="3395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5307">
                  <a:extLst>
                    <a:ext uri="{9D8B030D-6E8A-4147-A177-3AD203B41FA5}">
                      <a16:colId xmlns:a16="http://schemas.microsoft.com/office/drawing/2014/main" val="1863835414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79792513"/>
                    </a:ext>
                  </a:extLst>
                </a:gridCol>
                <a:gridCol w="1892300">
                  <a:extLst>
                    <a:ext uri="{9D8B030D-6E8A-4147-A177-3AD203B41FA5}">
                      <a16:colId xmlns:a16="http://schemas.microsoft.com/office/drawing/2014/main" val="3901166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711262363"/>
                    </a:ext>
                  </a:extLst>
                </a:gridCol>
                <a:gridCol w="1781028">
                  <a:extLst>
                    <a:ext uri="{9D8B030D-6E8A-4147-A177-3AD203B41FA5}">
                      <a16:colId xmlns:a16="http://schemas.microsoft.com/office/drawing/2014/main" val="1626980419"/>
                    </a:ext>
                  </a:extLst>
                </a:gridCol>
              </a:tblGrid>
              <a:tr h="848784">
                <a:tc>
                  <a:txBody>
                    <a:bodyPr/>
                    <a:lstStyle/>
                    <a:p>
                      <a:r>
                        <a:rPr lang="ru-RU" dirty="0" smtClean="0"/>
                        <a:t>Время каждого ограничения</a:t>
                      </a:r>
                      <a:r>
                        <a:rPr lang="en-US" dirty="0" smtClean="0"/>
                        <a:t>(</a:t>
                      </a:r>
                      <a:r>
                        <a:rPr lang="ru-RU" dirty="0" smtClean="0"/>
                        <a:t>секунды</a:t>
                      </a:r>
                      <a:r>
                        <a:rPr lang="en-US" dirty="0" smtClean="0"/>
                        <a:t>)</a:t>
                      </a:r>
                      <a:r>
                        <a:rPr lang="ru-RU" dirty="0" smtClean="0"/>
                        <a:t>: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~288.6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~550.3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~1519.6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~9981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126965"/>
                  </a:ext>
                </a:extLst>
              </a:tr>
              <a:tr h="848784"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psnr</a:t>
                      </a:r>
                      <a:r>
                        <a:rPr lang="en-US" dirty="0" smtClean="0"/>
                        <a:t> appleseed (dB)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12.3997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12.41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12.4191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12.4231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035156"/>
                  </a:ext>
                </a:extLst>
              </a:tr>
              <a:tr h="8487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psnr</a:t>
                      </a:r>
                      <a:r>
                        <a:rPr lang="en-US" dirty="0" smtClean="0"/>
                        <a:t> cycles</a:t>
                      </a:r>
                      <a:r>
                        <a:rPr lang="ru-RU" dirty="0" smtClean="0"/>
                        <a:t> </a:t>
                      </a:r>
                      <a:r>
                        <a:rPr lang="en-US" dirty="0" smtClean="0"/>
                        <a:t>(dB)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9.5189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9.6015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9.7713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9.9548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062131"/>
                  </a:ext>
                </a:extLst>
              </a:tr>
              <a:tr h="8487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psnr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luxcore</a:t>
                      </a:r>
                      <a:r>
                        <a:rPr lang="ru-RU" dirty="0" smtClean="0"/>
                        <a:t> </a:t>
                      </a:r>
                      <a:r>
                        <a:rPr lang="en-US" dirty="0" smtClean="0"/>
                        <a:t>(dB)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12.44436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12.49172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12.52981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12.54276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146274"/>
                  </a:ext>
                </a:extLst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831993" y="5565740"/>
            <a:ext cx="10423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Таблица №2. Зашумленность изображения в зависимости от времени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897091" y="1186818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appleseed = </a:t>
            </a:r>
            <a:r>
              <a:rPr lang="en-US" b="1" dirty="0">
                <a:latin typeface="Bahnschrift Light" panose="020B0502040204020203" pitchFamily="34" charset="0"/>
              </a:rPr>
              <a:t>0.00779</a:t>
            </a:r>
          </a:p>
          <a:p>
            <a:r>
              <a:rPr lang="en-US" dirty="0">
                <a:latin typeface="Bahnschrift Light" panose="020B0502040204020203" pitchFamily="34" charset="0"/>
              </a:rPr>
              <a:t>Cycles = 0.145291</a:t>
            </a:r>
            <a:endParaRPr lang="ru-RU" dirty="0">
              <a:latin typeface="Bahnschrift Light" panose="020B0502040204020203" pitchFamily="34" charset="0"/>
            </a:endParaRPr>
          </a:p>
          <a:p>
            <a:r>
              <a:rPr lang="en-US" dirty="0">
                <a:latin typeface="Bahnschrift Light" panose="020B0502040204020203" pitchFamily="34" charset="0"/>
              </a:rPr>
              <a:t>LuxCore = 0.0328</a:t>
            </a:r>
            <a:endParaRPr lang="ru-RU" dirty="0">
              <a:latin typeface="Bahnschrift Light" panose="020B0502040204020203" pitchFamily="34" charset="0"/>
            </a:endParaRPr>
          </a:p>
          <a:p>
            <a:pPr algn="ctr"/>
            <a:endParaRPr lang="ru-RU" sz="1600" dirty="0">
              <a:latin typeface="Bahnschrift Ligh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003800" y="1186818"/>
            <a:ext cx="6096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Bahnschrift Light" panose="020B0502040204020203" pitchFamily="34" charset="0"/>
              </a:rPr>
              <a:t>Средняя скорость роста:</a:t>
            </a:r>
          </a:p>
          <a:p>
            <a:pPr algn="ctr"/>
            <a:endParaRPr lang="ru-RU" sz="16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3820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 smtClean="0">
                <a:solidFill>
                  <a:srgbClr val="50B4C8"/>
                </a:solidFill>
                <a:latin typeface="Bahnschrift SemiBold" panose="020B0502040204020203" pitchFamily="34" charset="0"/>
              </a:rPr>
              <a:t>Результаты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4" y="1771594"/>
            <a:ext cx="3337052" cy="399010"/>
          </a:xfrm>
        </p:spPr>
        <p:txBody>
          <a:bodyPr>
            <a:normAutofit/>
          </a:bodyPr>
          <a:lstStyle/>
          <a:p>
            <a:pPr lvl="0"/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Эксперимент </a:t>
            </a:r>
            <a:r>
              <a:rPr lang="ru-RU" sz="2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2</a:t>
            </a:r>
            <a:endParaRPr lang="ru-RU" sz="22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2179803"/>
                  </p:ext>
                </p:extLst>
              </p:nvPr>
            </p:nvGraphicFramePr>
            <p:xfrm>
              <a:off x="831993" y="2170604"/>
              <a:ext cx="10423235" cy="3395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65307">
                      <a:extLst>
                        <a:ext uri="{9D8B030D-6E8A-4147-A177-3AD203B41FA5}">
                          <a16:colId xmlns:a16="http://schemas.microsoft.com/office/drawing/2014/main" val="1863835414"/>
                        </a:ext>
                      </a:extLst>
                    </a:gridCol>
                    <a:gridCol w="1917700">
                      <a:extLst>
                        <a:ext uri="{9D8B030D-6E8A-4147-A177-3AD203B41FA5}">
                          <a16:colId xmlns:a16="http://schemas.microsoft.com/office/drawing/2014/main" val="79792513"/>
                        </a:ext>
                      </a:extLst>
                    </a:gridCol>
                    <a:gridCol w="1892300">
                      <a:extLst>
                        <a:ext uri="{9D8B030D-6E8A-4147-A177-3AD203B41FA5}">
                          <a16:colId xmlns:a16="http://schemas.microsoft.com/office/drawing/2014/main" val="39011660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2711262363"/>
                        </a:ext>
                      </a:extLst>
                    </a:gridCol>
                    <a:gridCol w="1781028">
                      <a:extLst>
                        <a:ext uri="{9D8B030D-6E8A-4147-A177-3AD203B41FA5}">
                          <a16:colId xmlns:a16="http://schemas.microsoft.com/office/drawing/2014/main" val="1626980419"/>
                        </a:ext>
                      </a:extLst>
                    </a:gridCol>
                  </a:tblGrid>
                  <a:tr h="848784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Время каждого ограничения</a:t>
                          </a:r>
                          <a:r>
                            <a:rPr lang="en-US" dirty="0" smtClean="0"/>
                            <a:t>(</a:t>
                          </a:r>
                          <a:r>
                            <a:rPr lang="ru-RU" dirty="0" smtClean="0"/>
                            <a:t>секунды</a:t>
                          </a:r>
                          <a:r>
                            <a:rPr lang="en-US" dirty="0" smtClean="0"/>
                            <a:t>)</a:t>
                          </a:r>
                          <a:r>
                            <a:rPr lang="ru-RU" dirty="0" smtClean="0"/>
                            <a:t>: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~661.3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~1334.6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~2586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~5181.3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5126965"/>
                      </a:ext>
                    </a:extLst>
                  </a:tr>
                  <a:tr h="8487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%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appleseed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 smtClean="0"/>
                            <a:t>63.483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b="1" dirty="0" smtClean="0"/>
                            <a:t>66.22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63.237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62.586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035156"/>
                      </a:ext>
                    </a:extLst>
                  </a:tr>
                  <a:tr h="8487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%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cycles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60.974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61.649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61.934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b="1" dirty="0" smtClean="0"/>
                            <a:t>62.213</a:t>
                          </a:r>
                          <a:endParaRPr lang="ru-RU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5062131"/>
                      </a:ext>
                    </a:extLst>
                  </a:tr>
                  <a:tr h="8487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%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:r>
                            <a:rPr lang="en-US" dirty="0" err="1" smtClean="0"/>
                            <a:t>luxcore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b="1" dirty="0" smtClean="0"/>
                            <a:t>64.153</a:t>
                          </a:r>
                          <a:endParaRPr lang="ru-RU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63.153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61.842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61.819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51462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2179803"/>
                  </p:ext>
                </p:extLst>
              </p:nvPr>
            </p:nvGraphicFramePr>
            <p:xfrm>
              <a:off x="831993" y="2170604"/>
              <a:ext cx="10423235" cy="3395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65307">
                      <a:extLst>
                        <a:ext uri="{9D8B030D-6E8A-4147-A177-3AD203B41FA5}">
                          <a16:colId xmlns:a16="http://schemas.microsoft.com/office/drawing/2014/main" val="1863835414"/>
                        </a:ext>
                      </a:extLst>
                    </a:gridCol>
                    <a:gridCol w="1917700">
                      <a:extLst>
                        <a:ext uri="{9D8B030D-6E8A-4147-A177-3AD203B41FA5}">
                          <a16:colId xmlns:a16="http://schemas.microsoft.com/office/drawing/2014/main" val="79792513"/>
                        </a:ext>
                      </a:extLst>
                    </a:gridCol>
                    <a:gridCol w="1892300">
                      <a:extLst>
                        <a:ext uri="{9D8B030D-6E8A-4147-A177-3AD203B41FA5}">
                          <a16:colId xmlns:a16="http://schemas.microsoft.com/office/drawing/2014/main" val="39011660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2711262363"/>
                        </a:ext>
                      </a:extLst>
                    </a:gridCol>
                    <a:gridCol w="1781028">
                      <a:extLst>
                        <a:ext uri="{9D8B030D-6E8A-4147-A177-3AD203B41FA5}">
                          <a16:colId xmlns:a16="http://schemas.microsoft.com/office/drawing/2014/main" val="1626980419"/>
                        </a:ext>
                      </a:extLst>
                    </a:gridCol>
                  </a:tblGrid>
                  <a:tr h="848784"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Время каждого ограничения</a:t>
                          </a:r>
                          <a:r>
                            <a:rPr lang="en-US" dirty="0" smtClean="0"/>
                            <a:t>(</a:t>
                          </a:r>
                          <a:r>
                            <a:rPr lang="ru-RU" dirty="0" smtClean="0"/>
                            <a:t>секунды</a:t>
                          </a:r>
                          <a:r>
                            <a:rPr lang="en-US" dirty="0" smtClean="0"/>
                            <a:t>)</a:t>
                          </a:r>
                          <a:r>
                            <a:rPr lang="ru-RU" dirty="0" smtClean="0"/>
                            <a:t>: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~661.3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~1334.6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~2586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~5181.3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5126965"/>
                      </a:ext>
                    </a:extLst>
                  </a:tr>
                  <a:tr h="84878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205" t="-104317" r="-252156" b="-2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 smtClean="0"/>
                            <a:t>63.483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b="1" dirty="0" smtClean="0"/>
                            <a:t>66.22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63.237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62.586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035156"/>
                      </a:ext>
                    </a:extLst>
                  </a:tr>
                  <a:tr h="84878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205" t="-202857" r="-252156" b="-10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60.974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61.649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61.934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b="1" dirty="0" smtClean="0"/>
                            <a:t>62.213</a:t>
                          </a:r>
                          <a:endParaRPr lang="ru-RU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5062131"/>
                      </a:ext>
                    </a:extLst>
                  </a:tr>
                  <a:tr h="84878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205" t="-305036" r="-252156" b="-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1" dirty="0" smtClean="0"/>
                            <a:t>64.153</a:t>
                          </a:r>
                          <a:endParaRPr lang="ru-RU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63.153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 smtClean="0"/>
                            <a:t>61.842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61.819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51462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32600" y="1407355"/>
                <a:ext cx="2832100" cy="563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600" y="1407355"/>
                <a:ext cx="2832100" cy="563744"/>
              </a:xfrm>
              <a:prstGeom prst="rect">
                <a:avLst/>
              </a:prstGeom>
              <a:blipFill>
                <a:blip r:embed="rId3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831993" y="5565740"/>
            <a:ext cx="7880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Таблица №3. Процентное соотношение времени</a:t>
            </a:r>
            <a:endParaRPr lang="ru-RU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876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 smtClean="0">
                <a:solidFill>
                  <a:srgbClr val="50B4C8"/>
                </a:solidFill>
                <a:latin typeface="Bahnschrift SemiBold" panose="020B0502040204020203" pitchFamily="34" charset="0"/>
              </a:rPr>
              <a:t>Результаты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4" y="1771594"/>
            <a:ext cx="3337052" cy="399010"/>
          </a:xfrm>
        </p:spPr>
        <p:txBody>
          <a:bodyPr>
            <a:normAutofit/>
          </a:bodyPr>
          <a:lstStyle/>
          <a:p>
            <a:pPr lvl="0"/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Эксперимент </a:t>
            </a:r>
            <a:r>
              <a:rPr lang="ru-RU" sz="2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2</a:t>
            </a:r>
            <a:endParaRPr lang="ru-RU" sz="22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299828"/>
              </p:ext>
            </p:extLst>
          </p:nvPr>
        </p:nvGraphicFramePr>
        <p:xfrm>
          <a:off x="831993" y="2170604"/>
          <a:ext cx="10423235" cy="3395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5307">
                  <a:extLst>
                    <a:ext uri="{9D8B030D-6E8A-4147-A177-3AD203B41FA5}">
                      <a16:colId xmlns:a16="http://schemas.microsoft.com/office/drawing/2014/main" val="1863835414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79792513"/>
                    </a:ext>
                  </a:extLst>
                </a:gridCol>
                <a:gridCol w="1892300">
                  <a:extLst>
                    <a:ext uri="{9D8B030D-6E8A-4147-A177-3AD203B41FA5}">
                      <a16:colId xmlns:a16="http://schemas.microsoft.com/office/drawing/2014/main" val="3901166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711262363"/>
                    </a:ext>
                  </a:extLst>
                </a:gridCol>
                <a:gridCol w="1781028">
                  <a:extLst>
                    <a:ext uri="{9D8B030D-6E8A-4147-A177-3AD203B41FA5}">
                      <a16:colId xmlns:a16="http://schemas.microsoft.com/office/drawing/2014/main" val="1626980419"/>
                    </a:ext>
                  </a:extLst>
                </a:gridCol>
              </a:tblGrid>
              <a:tr h="848784">
                <a:tc>
                  <a:txBody>
                    <a:bodyPr/>
                    <a:lstStyle/>
                    <a:p>
                      <a:r>
                        <a:rPr lang="ru-RU" dirty="0" smtClean="0"/>
                        <a:t>Время каждого ограничения</a:t>
                      </a:r>
                      <a:r>
                        <a:rPr lang="en-US" dirty="0" smtClean="0"/>
                        <a:t>(</a:t>
                      </a:r>
                      <a:r>
                        <a:rPr lang="ru-RU" dirty="0" smtClean="0"/>
                        <a:t>секунды</a:t>
                      </a:r>
                      <a:r>
                        <a:rPr lang="en-US" dirty="0" smtClean="0"/>
                        <a:t>)</a:t>
                      </a:r>
                      <a:r>
                        <a:rPr lang="ru-RU" dirty="0" smtClean="0"/>
                        <a:t>: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~288.6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~550.3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~1519.6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~9981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126965"/>
                  </a:ext>
                </a:extLst>
              </a:tr>
              <a:tr h="848784"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psnr</a:t>
                      </a:r>
                      <a:r>
                        <a:rPr lang="en-US" dirty="0" smtClean="0"/>
                        <a:t> appleseed (dB)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20.821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23.109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25.46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28.159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035156"/>
                  </a:ext>
                </a:extLst>
              </a:tr>
              <a:tr h="8487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psnr</a:t>
                      </a:r>
                      <a:r>
                        <a:rPr lang="en-US" dirty="0" smtClean="0"/>
                        <a:t> cycles</a:t>
                      </a:r>
                      <a:r>
                        <a:rPr lang="ru-RU" dirty="0" smtClean="0"/>
                        <a:t> </a:t>
                      </a:r>
                      <a:r>
                        <a:rPr lang="en-US" dirty="0" smtClean="0"/>
                        <a:t>(dB)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/>
                        <a:t>19.695</a:t>
                      </a:r>
                      <a:endParaRPr lang="ru-RU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20.035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20.229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20.315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062131"/>
                  </a:ext>
                </a:extLst>
              </a:tr>
              <a:tr h="8487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psnr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luxcore</a:t>
                      </a:r>
                      <a:r>
                        <a:rPr lang="ru-RU" dirty="0" smtClean="0"/>
                        <a:t> </a:t>
                      </a:r>
                      <a:r>
                        <a:rPr lang="en-US" dirty="0" smtClean="0"/>
                        <a:t>(dB)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17.718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17.952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18.087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18.087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146274"/>
                  </a:ext>
                </a:extLst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831993" y="5565740"/>
            <a:ext cx="10423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Таблица №2. Зашумленность изображения в зависимости от времени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897091" y="118681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appleseed = </a:t>
            </a:r>
            <a:r>
              <a:rPr lang="en-US" b="1" u="sng" dirty="0">
                <a:latin typeface="Bahnschrift Light" panose="020B0502040204020203" pitchFamily="34" charset="0"/>
              </a:rPr>
              <a:t>2.96204</a:t>
            </a:r>
          </a:p>
          <a:p>
            <a:r>
              <a:rPr lang="en-US" dirty="0">
                <a:latin typeface="Bahnschrift Light" panose="020B0502040204020203" pitchFamily="34" charset="0"/>
              </a:rPr>
              <a:t>Cycles = 0.20683</a:t>
            </a:r>
          </a:p>
          <a:p>
            <a:r>
              <a:rPr lang="en-US" dirty="0">
                <a:latin typeface="Bahnschrift Light" panose="020B0502040204020203" pitchFamily="34" charset="0"/>
              </a:rPr>
              <a:t>LuxCore = 0.14662</a:t>
            </a:r>
            <a:endParaRPr lang="ru-RU" sz="1600" dirty="0">
              <a:latin typeface="Bahnschrift Ligh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003800" y="1186818"/>
            <a:ext cx="6096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Bahnschrift Light" panose="020B0502040204020203" pitchFamily="34" charset="0"/>
              </a:rPr>
              <a:t>Средняя скорость роста:</a:t>
            </a:r>
          </a:p>
          <a:p>
            <a:pPr algn="ctr"/>
            <a:endParaRPr lang="ru-RU" sz="16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9572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>
                <a:solidFill>
                  <a:srgbClr val="50B4C8"/>
                </a:solidFill>
                <a:latin typeface="Bahnschrift SemiBold" panose="020B0502040204020203" pitchFamily="34" charset="0"/>
              </a:rPr>
              <a:t>Результаты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4" y="1771594"/>
            <a:ext cx="3337052" cy="399010"/>
          </a:xfrm>
        </p:spPr>
        <p:txBody>
          <a:bodyPr>
            <a:normAutofit/>
          </a:bodyPr>
          <a:lstStyle/>
          <a:p>
            <a:pPr lvl="0"/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Эксперимент </a:t>
            </a:r>
            <a:r>
              <a:rPr lang="en-US" sz="2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2</a:t>
            </a:r>
            <a:endParaRPr lang="ru-RU" sz="22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355541"/>
              </p:ext>
            </p:extLst>
          </p:nvPr>
        </p:nvGraphicFramePr>
        <p:xfrm>
          <a:off x="841665" y="2170604"/>
          <a:ext cx="10423235" cy="3395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4647">
                  <a:extLst>
                    <a:ext uri="{9D8B030D-6E8A-4147-A177-3AD203B41FA5}">
                      <a16:colId xmlns:a16="http://schemas.microsoft.com/office/drawing/2014/main" val="1863835414"/>
                    </a:ext>
                  </a:extLst>
                </a:gridCol>
                <a:gridCol w="2084647">
                  <a:extLst>
                    <a:ext uri="{9D8B030D-6E8A-4147-A177-3AD203B41FA5}">
                      <a16:colId xmlns:a16="http://schemas.microsoft.com/office/drawing/2014/main" val="79792513"/>
                    </a:ext>
                  </a:extLst>
                </a:gridCol>
                <a:gridCol w="2084647">
                  <a:extLst>
                    <a:ext uri="{9D8B030D-6E8A-4147-A177-3AD203B41FA5}">
                      <a16:colId xmlns:a16="http://schemas.microsoft.com/office/drawing/2014/main" val="39011660"/>
                    </a:ext>
                  </a:extLst>
                </a:gridCol>
                <a:gridCol w="2084647">
                  <a:extLst>
                    <a:ext uri="{9D8B030D-6E8A-4147-A177-3AD203B41FA5}">
                      <a16:colId xmlns:a16="http://schemas.microsoft.com/office/drawing/2014/main" val="2711262363"/>
                    </a:ext>
                  </a:extLst>
                </a:gridCol>
                <a:gridCol w="2084647">
                  <a:extLst>
                    <a:ext uri="{9D8B030D-6E8A-4147-A177-3AD203B41FA5}">
                      <a16:colId xmlns:a16="http://schemas.microsoft.com/office/drawing/2014/main" val="1626980419"/>
                    </a:ext>
                  </a:extLst>
                </a:gridCol>
              </a:tblGrid>
              <a:tr h="848784">
                <a:tc>
                  <a:txBody>
                    <a:bodyPr/>
                    <a:lstStyle/>
                    <a:p>
                      <a:r>
                        <a:rPr lang="ru-RU" dirty="0" smtClean="0"/>
                        <a:t>Ограничение</a:t>
                      </a:r>
                      <a:r>
                        <a:rPr lang="ru-RU" baseline="0" dirty="0" smtClean="0"/>
                        <a:t> по времени</a:t>
                      </a:r>
                      <a:r>
                        <a:rPr lang="ru-RU" dirty="0" smtClean="0"/>
                        <a:t>: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~661.3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~1334.6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~2586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~5181.3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126965"/>
                  </a:ext>
                </a:extLst>
              </a:tr>
              <a:tr h="848784"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psnr</a:t>
                      </a:r>
                      <a:r>
                        <a:rPr lang="en-US" dirty="0" smtClean="0"/>
                        <a:t> appleseed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20.821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23.109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25.46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28.159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035156"/>
                  </a:ext>
                </a:extLst>
              </a:tr>
              <a:tr h="84878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psnr</a:t>
                      </a:r>
                      <a:r>
                        <a:rPr lang="en-US" dirty="0" smtClean="0"/>
                        <a:t> cycles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/>
                        <a:t>19.695</a:t>
                      </a:r>
                      <a:endParaRPr lang="ru-RU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20.035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20.229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20.315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062131"/>
                  </a:ext>
                </a:extLst>
              </a:tr>
              <a:tr h="84878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psnr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luxcore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17.718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17.952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18.087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18.087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146274"/>
                  </a:ext>
                </a:extLst>
              </a:tr>
            </a:tbl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5003800" y="1186818"/>
            <a:ext cx="6096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Bahnschrift Light" panose="020B0502040204020203" pitchFamily="34" charset="0"/>
              </a:rPr>
              <a:t>Средняя скорость роста:</a:t>
            </a:r>
          </a:p>
          <a:p>
            <a:pPr algn="ctr"/>
            <a:endParaRPr lang="ru-RU" sz="1600" dirty="0">
              <a:latin typeface="Bahnschrift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216900" y="118681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appleseed = </a:t>
            </a:r>
            <a:r>
              <a:rPr lang="en-US" b="1" u="sng" dirty="0">
                <a:latin typeface="Bahnschrift Light" panose="020B0502040204020203" pitchFamily="34" charset="0"/>
              </a:rPr>
              <a:t>2.96204</a:t>
            </a:r>
          </a:p>
          <a:p>
            <a:r>
              <a:rPr lang="en-US" dirty="0">
                <a:latin typeface="Bahnschrift Light" panose="020B0502040204020203" pitchFamily="34" charset="0"/>
              </a:rPr>
              <a:t>Cycles = 0.20683</a:t>
            </a:r>
          </a:p>
          <a:p>
            <a:r>
              <a:rPr lang="en-US" dirty="0">
                <a:latin typeface="Bahnschrift Light" panose="020B0502040204020203" pitchFamily="34" charset="0"/>
              </a:rPr>
              <a:t>LuxCore = 0.14662</a:t>
            </a:r>
            <a:endParaRPr lang="ru-RU" sz="1600" dirty="0">
              <a:latin typeface="Bahnschrift Light" panose="020B0502040204020203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41664" y="5605045"/>
            <a:ext cx="98136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Таблица </a:t>
            </a:r>
            <a:r>
              <a:rPr lang="ru-RU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№4. </a:t>
            </a:r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Зашумленность изображения в зависимости от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41634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0FF06-0992-4511-B1D8-162A1F2F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Выводы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206011-48B1-4E23-889E-AECDF71A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4" y="1771996"/>
            <a:ext cx="10753725" cy="2481349"/>
          </a:xfrm>
        </p:spPr>
        <p:txBody>
          <a:bodyPr/>
          <a:lstStyle/>
          <a:p>
            <a:r>
              <a:rPr lang="ru-RU" dirty="0"/>
              <a:t>В большинстве тестов наилучшую динамику показал рендер </a:t>
            </a:r>
            <a:r>
              <a:rPr lang="ru-RU" dirty="0" err="1"/>
              <a:t>luxcore</a:t>
            </a:r>
            <a:r>
              <a:rPr lang="ru-RU" dirty="0"/>
              <a:t>, </a:t>
            </a:r>
            <a:r>
              <a:rPr lang="ru-RU" dirty="0" smtClean="0"/>
              <a:t>который </a:t>
            </a:r>
            <a:r>
              <a:rPr lang="ru-RU" dirty="0"/>
              <a:t>в условиях ограниченного времени давал наиболее фотореалистичное изображение, и с течением времени демонстрировал наилучший темп роста качества изображения. При этом, рендеры appleseed и </a:t>
            </a:r>
            <a:r>
              <a:rPr lang="ru-RU" dirty="0" err="1"/>
              <a:t>Luxcore</a:t>
            </a:r>
            <a:r>
              <a:rPr lang="ru-RU" dirty="0"/>
              <a:t> демонстрировали схожие результаты: они дали изображения приблизительно равного качества в условиях ограниченного времени, а с течением времени качество изображения менялось мало.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942109" y="5043055"/>
            <a:ext cx="10487890" cy="13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7345585" y="5156476"/>
            <a:ext cx="85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luxcore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975071" y="515647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appleseed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899277" y="5156476"/>
            <a:ext cx="733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cycles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42109" y="4673723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скорость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609821" y="4673723"/>
            <a:ext cx="2186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фотореалистичность</a:t>
            </a:r>
            <a:endParaRPr lang="ru-RU" dirty="0"/>
          </a:p>
        </p:txBody>
      </p:sp>
      <p:cxnSp>
        <p:nvCxnSpPr>
          <p:cNvPr id="12" name="Прямая соединительная линия 11"/>
          <p:cNvCxnSpPr>
            <a:endCxn id="8" idx="0"/>
          </p:cNvCxnSpPr>
          <p:nvPr/>
        </p:nvCxnSpPr>
        <p:spPr>
          <a:xfrm>
            <a:off x="4265916" y="4858389"/>
            <a:ext cx="0" cy="298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endCxn id="6" idx="0"/>
          </p:cNvCxnSpPr>
          <p:nvPr/>
        </p:nvCxnSpPr>
        <p:spPr>
          <a:xfrm>
            <a:off x="7772401" y="4858389"/>
            <a:ext cx="0" cy="298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9471275" y="4858389"/>
            <a:ext cx="0" cy="298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095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8169" y="2619278"/>
            <a:ext cx="10772775" cy="1658198"/>
          </a:xfrm>
        </p:spPr>
        <p:txBody>
          <a:bodyPr/>
          <a:lstStyle/>
          <a:p>
            <a:pPr algn="ctr"/>
            <a:r>
              <a:rPr lang="ru-RU" dirty="0" smtClean="0">
                <a:latin typeface="Bahnschrift SemiBold" panose="020B0502040204020203" pitchFamily="34" charset="0"/>
              </a:rPr>
              <a:t>Спасибо за внимание</a:t>
            </a:r>
            <a:endParaRPr lang="ru-RU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60705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7DEF8-D056-4DE6-80AB-9D8D841F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latin typeface="Bahnschrift SemiBold" panose="020B0502040204020203" pitchFamily="34" charset="0"/>
              </a:rPr>
              <a:t>Цели и 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CB68D4-34BF-4318-BD6A-E47EDDF1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011680"/>
            <a:ext cx="9214103" cy="3766185"/>
          </a:xfrm>
        </p:spPr>
        <p:txBody>
          <a:bodyPr>
            <a:normAutofit/>
          </a:bodyPr>
          <a:lstStyle/>
          <a:p>
            <a:r>
              <a:rPr lang="ru-RU" sz="18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Цель работы </a:t>
            </a:r>
            <a:r>
              <a:rPr lang="ru-RU" sz="1800" dirty="0">
                <a:solidFill>
                  <a:schemeClr val="tx1"/>
                </a:solidFill>
                <a:latin typeface="Bahnschrift Light" panose="020B0502040204020203" pitchFamily="34" charset="0"/>
              </a:rPr>
              <a:t>– </a:t>
            </a:r>
            <a:r>
              <a:rPr lang="ru-RU" sz="18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сравнение </a:t>
            </a:r>
            <a:r>
              <a:rPr lang="ru-RU" sz="1800" dirty="0">
                <a:solidFill>
                  <a:schemeClr val="tx1"/>
                </a:solidFill>
                <a:latin typeface="Bahnschrift Light" panose="020B0502040204020203" pitchFamily="34" charset="0"/>
              </a:rPr>
              <a:t>различных реализаций алгоритмов трассировки лучей в </a:t>
            </a:r>
            <a:r>
              <a:rPr lang="ru-RU" sz="18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нескольких </a:t>
            </a:r>
            <a:r>
              <a:rPr lang="ru-RU" sz="1800" dirty="0">
                <a:solidFill>
                  <a:schemeClr val="tx1"/>
                </a:solidFill>
                <a:latin typeface="Bahnschrift Light" panose="020B0502040204020203" pitchFamily="34" charset="0"/>
              </a:rPr>
              <a:t>программах </a:t>
            </a:r>
            <a:r>
              <a:rPr lang="ru-RU" sz="18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рендеринга изображений для </a:t>
            </a:r>
            <a:r>
              <a:rPr lang="ru-RU" sz="1800" dirty="0">
                <a:solidFill>
                  <a:schemeClr val="tx1"/>
                </a:solidFill>
                <a:latin typeface="Bahnschrift Light" panose="020B0502040204020203" pitchFamily="34" charset="0"/>
              </a:rPr>
              <a:t>определения наиболее фотореалистичного и быстрого.</a:t>
            </a:r>
          </a:p>
          <a:p>
            <a:endParaRPr lang="ru-RU" sz="2000" dirty="0">
              <a:solidFill>
                <a:schemeClr val="tx1"/>
              </a:solidFill>
            </a:endParaRPr>
          </a:p>
          <a:p>
            <a:pPr lvl="1"/>
            <a:r>
              <a:rPr lang="ru-RU" sz="2000" dirty="0">
                <a:solidFill>
                  <a:schemeClr val="tx1"/>
                </a:solidFill>
              </a:rPr>
              <a:t>Задачи: </a:t>
            </a:r>
          </a:p>
          <a:p>
            <a:pPr marL="577040" lvl="6" indent="0">
              <a:buNone/>
            </a:pPr>
            <a:r>
              <a:rPr lang="ru-RU" sz="1600" dirty="0">
                <a:solidFill>
                  <a:schemeClr val="tx1"/>
                </a:solidFill>
              </a:rPr>
              <a:t>Построение 3</a:t>
            </a:r>
            <a:r>
              <a:rPr lang="en-US" sz="1600" dirty="0">
                <a:solidFill>
                  <a:schemeClr val="tx1"/>
                </a:solidFill>
              </a:rPr>
              <a:t>D </a:t>
            </a:r>
            <a:r>
              <a:rPr lang="ru-RU" sz="1600" dirty="0">
                <a:solidFill>
                  <a:schemeClr val="tx1"/>
                </a:solidFill>
              </a:rPr>
              <a:t>сцен различной сложности и настройка </a:t>
            </a:r>
            <a:r>
              <a:rPr lang="ru-RU" sz="1600" dirty="0" smtClean="0">
                <a:solidFill>
                  <a:schemeClr val="tx1"/>
                </a:solidFill>
              </a:rPr>
              <a:t>идентичных параметров </a:t>
            </a:r>
            <a:r>
              <a:rPr lang="ru-RU" sz="1600" dirty="0">
                <a:solidFill>
                  <a:schemeClr val="tx1"/>
                </a:solidFill>
              </a:rPr>
              <a:t>для исследуемых рендеров,</a:t>
            </a:r>
          </a:p>
          <a:p>
            <a:pPr marL="577040" lvl="6" indent="0">
              <a:buNone/>
            </a:pPr>
            <a:r>
              <a:rPr lang="ru-RU" sz="1600" dirty="0">
                <a:solidFill>
                  <a:schemeClr val="tx1"/>
                </a:solidFill>
              </a:rPr>
              <a:t>Получения набора изображений для сравнения и эталонного изображения,</a:t>
            </a:r>
          </a:p>
          <a:p>
            <a:pPr marL="577040" lvl="6" indent="0">
              <a:buNone/>
            </a:pPr>
            <a:r>
              <a:rPr lang="ru-RU" sz="1600" dirty="0">
                <a:solidFill>
                  <a:schemeClr val="tx1"/>
                </a:solidFill>
              </a:rPr>
              <a:t>Построение графиков с использованием метрики </a:t>
            </a:r>
            <a:r>
              <a:rPr lang="en-US" sz="1600" dirty="0">
                <a:solidFill>
                  <a:schemeClr val="tx1"/>
                </a:solidFill>
              </a:rPr>
              <a:t>PSNR</a:t>
            </a:r>
            <a:r>
              <a:rPr lang="ru-RU" sz="1600" dirty="0">
                <a:solidFill>
                  <a:schemeClr val="tx1"/>
                </a:solidFill>
              </a:rPr>
              <a:t> для получения количественной оценки разницы между изображениями</a:t>
            </a:r>
          </a:p>
          <a:p>
            <a:pPr marL="577040" lvl="6" indent="0">
              <a:buNone/>
            </a:pPr>
            <a:endParaRPr lang="ru-RU" sz="160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328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10122-CA02-4E67-9E2A-F92BD14A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402102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Реалистичный рендеринг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AFFD6-FD35-4B26-A4FC-B683CE2841CB}"/>
              </a:ext>
            </a:extLst>
          </p:cNvPr>
          <p:cNvSpPr txBox="1"/>
          <p:nvPr/>
        </p:nvSpPr>
        <p:spPr>
          <a:xfrm>
            <a:off x="817934" y="4688695"/>
            <a:ext cx="38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1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“Kitchen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render” by Marcin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Olejarski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luxcore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render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D4FA56-8510-4BA9-8F27-0DEA1B90F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690" y="1901635"/>
            <a:ext cx="2950478" cy="407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7485CD0-54C2-4975-8FA6-C99C2FAED459}"/>
              </a:ext>
            </a:extLst>
          </p:cNvPr>
          <p:cNvSpPr/>
          <p:nvPr/>
        </p:nvSpPr>
        <p:spPr>
          <a:xfrm>
            <a:off x="8439911" y="6016339"/>
            <a:ext cx="3191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3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“Seoul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” by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Gleb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Alexandrov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Cycles render</a:t>
            </a:r>
            <a:endParaRPr lang="ru-RU" sz="1400" dirty="0">
              <a:latin typeface="Bahnschrift Light" panose="020B0502040204020203" pitchFamily="34" charset="0"/>
            </a:endParaRP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FCD3A4C-3004-40F7-B003-5446676C3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35" y="1791907"/>
            <a:ext cx="3877817" cy="2908363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A0845F-004D-412C-8436-C2BA479519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9" r="11564"/>
          <a:stretch/>
        </p:blipFill>
        <p:spPr>
          <a:xfrm>
            <a:off x="4936531" y="1901635"/>
            <a:ext cx="3503381" cy="352044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8294E66-9408-4DD2-AE35-798289A0AFE2}"/>
              </a:ext>
            </a:extLst>
          </p:cNvPr>
          <p:cNvSpPr/>
          <p:nvPr/>
        </p:nvSpPr>
        <p:spPr>
          <a:xfrm>
            <a:off x="4291920" y="5461950"/>
            <a:ext cx="414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2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“Head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Scan” by Juan C. Gutiérrez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appleseed render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178990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76EF5-F944-4E11-8468-969E3571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Концепция </a:t>
            </a:r>
            <a:r>
              <a:rPr lang="en-US" sz="4400" dirty="0">
                <a:latin typeface="Bahnschrift SemiBold" panose="020B0502040204020203" pitchFamily="34" charset="0"/>
              </a:rPr>
              <a:t>Physically-Based Rendering</a:t>
            </a:r>
            <a:endParaRPr lang="ru-RU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3257B-827A-4177-9F3E-9741CB4E1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1"/>
            <a:ext cx="10753725" cy="438912"/>
          </a:xfrm>
        </p:spPr>
        <p:txBody>
          <a:bodyPr/>
          <a:lstStyle/>
          <a:p>
            <a:r>
              <a:rPr lang="ru-RU" dirty="0"/>
              <a:t>Уравнение рендеринга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B5B75B2-5113-45A0-8905-00E2CBB7BCE4}"/>
              </a:ext>
            </a:extLst>
          </p:cNvPr>
          <p:cNvSpPr/>
          <p:nvPr/>
        </p:nvSpPr>
        <p:spPr>
          <a:xfrm>
            <a:off x="768096" y="3055279"/>
            <a:ext cx="905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BSDF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62725-433E-4CE3-907B-C1A5C7BDB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" y="2512901"/>
            <a:ext cx="6467856" cy="6644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FBCF60-14CE-4F24-988A-29B95CB8C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541"/>
          <a:stretch/>
        </p:blipFill>
        <p:spPr>
          <a:xfrm>
            <a:off x="768096" y="3669265"/>
            <a:ext cx="6451604" cy="2143827"/>
          </a:xfrm>
          <a:prstGeom prst="rect">
            <a:avLst/>
          </a:prstGeom>
        </p:spPr>
      </p:pic>
      <p:pic>
        <p:nvPicPr>
          <p:cNvPr id="2050" name="Picture 2" descr="appleseedhq on Twitter: &quot;A variety of looks achieved with ...">
            <a:extLst>
              <a:ext uri="{FF2B5EF4-FFF2-40B4-BE49-F238E27FC236}">
                <a16:creationId xmlns:a16="http://schemas.microsoft.com/office/drawing/2014/main" id="{C2154BE6-172B-4FA1-80FD-BB4FE4070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15" r="50027" b="1"/>
          <a:stretch/>
        </p:blipFill>
        <p:spPr bwMode="auto">
          <a:xfrm>
            <a:off x="7219700" y="3669265"/>
            <a:ext cx="3222748" cy="10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ppleseedhq on Twitter: &quot;A variety of looks achieved with ...">
            <a:extLst>
              <a:ext uri="{FF2B5EF4-FFF2-40B4-BE49-F238E27FC236}">
                <a16:creationId xmlns:a16="http://schemas.microsoft.com/office/drawing/2014/main" id="{FC0E01DA-0AD6-4559-B1AA-8D3206846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2" t="66715" b="1"/>
          <a:stretch/>
        </p:blipFill>
        <p:spPr bwMode="auto">
          <a:xfrm>
            <a:off x="7219700" y="4741178"/>
            <a:ext cx="3222748" cy="107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68096" y="5813092"/>
            <a:ext cx="921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Рис. 4 Материалы, полученные с помощью </a:t>
            </a:r>
            <a:r>
              <a:rPr lang="en-US" dirty="0" smtClean="0"/>
              <a:t>BSDF (</a:t>
            </a:r>
            <a:r>
              <a:rPr lang="en-US" dirty="0"/>
              <a:t>b</a:t>
            </a:r>
            <a:r>
              <a:rPr lang="en-US" dirty="0" smtClean="0"/>
              <a:t>idirectional </a:t>
            </a:r>
            <a:r>
              <a:rPr lang="en-US" dirty="0"/>
              <a:t>scattering distribution function </a:t>
            </a:r>
            <a:r>
              <a:rPr lang="en-US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3559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4" y="1694412"/>
            <a:ext cx="5369503" cy="634538"/>
          </a:xfrm>
        </p:spPr>
        <p:txBody>
          <a:bodyPr/>
          <a:lstStyle/>
          <a:p>
            <a:r>
              <a:rPr lang="ru-RU" dirty="0">
                <a:latin typeface="Bahnschrift Light" panose="020B0502040204020203" pitchFamily="34" charset="0"/>
              </a:rPr>
              <a:t>Алгоритм </a:t>
            </a:r>
            <a:r>
              <a:rPr lang="en-US" dirty="0">
                <a:latin typeface="Bahnschrift Light" panose="020B0502040204020203" pitchFamily="34" charset="0"/>
              </a:rPr>
              <a:t>Path Tracing</a:t>
            </a:r>
            <a:endParaRPr lang="ru-RU" dirty="0"/>
          </a:p>
          <a:p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spc="-120" dirty="0">
                <a:solidFill>
                  <a:srgbClr val="50B4C8"/>
                </a:solidFill>
                <a:latin typeface="Bahnschrift SemiBold" panose="020B0502040204020203" pitchFamily="34" charset="0"/>
                <a:ea typeface="+mj-ea"/>
                <a:cs typeface="+mj-cs"/>
              </a:rPr>
              <a:t>Алгоритмы трассировки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67"/>
          <a:stretch/>
        </p:blipFill>
        <p:spPr>
          <a:xfrm>
            <a:off x="676657" y="2328950"/>
            <a:ext cx="5821126" cy="4288481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57224" y="2743200"/>
            <a:ext cx="3208194" cy="1011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http://blender3d.org.ua/book/YafRay/img/thumb_13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11" y="2978727"/>
            <a:ext cx="4541588" cy="290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015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13710" y="1932092"/>
            <a:ext cx="7716982" cy="440575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Bahnschrift Light" panose="020B0502040204020203" pitchFamily="34" charset="0"/>
              </a:rPr>
              <a:t>Алгоритм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smtClean="0">
                <a:latin typeface="Bahnschrift Light" panose="020B0502040204020203" pitchFamily="34" charset="0"/>
              </a:rPr>
              <a:t>Photon Mapping</a:t>
            </a:r>
            <a:endParaRPr lang="ru-RU" dirty="0"/>
          </a:p>
          <a:p>
            <a:pPr algn="ctr"/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 smtClean="0">
                <a:latin typeface="Bahnschrift SemiBold" panose="020B0502040204020203" pitchFamily="34" charset="0"/>
              </a:rPr>
              <a:t>Алгоритмы трассировки</a:t>
            </a:r>
            <a:endParaRPr lang="ru-RU" sz="4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883" y="2372667"/>
            <a:ext cx="8161905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8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06001" y="1909734"/>
            <a:ext cx="10753725" cy="495993"/>
          </a:xfrm>
        </p:spPr>
        <p:txBody>
          <a:bodyPr/>
          <a:lstStyle/>
          <a:p>
            <a:r>
              <a:rPr lang="ru-RU" dirty="0">
                <a:latin typeface="Bahnschrift Light" panose="020B0502040204020203" pitchFamily="34" charset="0"/>
              </a:rPr>
              <a:t>Алгоритм</a:t>
            </a:r>
            <a:r>
              <a:rPr lang="en-US" dirty="0">
                <a:latin typeface="Bahnschrift Light" panose="020B0502040204020203" pitchFamily="34" charset="0"/>
              </a:rPr>
              <a:t> Bidirectional</a:t>
            </a:r>
            <a:r>
              <a:rPr lang="ru-RU" dirty="0">
                <a:latin typeface="Bahnschrift Light" panose="020B0502040204020203" pitchFamily="34" charset="0"/>
              </a:rPr>
              <a:t> </a:t>
            </a:r>
            <a:r>
              <a:rPr lang="en-US" dirty="0">
                <a:latin typeface="Bahnschrift Light" panose="020B0502040204020203" pitchFamily="34" charset="0"/>
              </a:rPr>
              <a:t>Path Tracing</a:t>
            </a:r>
            <a:endParaRPr lang="ru-RU" dirty="0"/>
          </a:p>
          <a:p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Алгоритмы трассировки</a:t>
            </a:r>
            <a:endParaRPr lang="ru-RU" sz="4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20" y="2405727"/>
            <a:ext cx="8698295" cy="417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E5733-4278-449D-9BAF-C4CE09E15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87665" cy="1658198"/>
          </a:xfrm>
        </p:spPr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Сцены для </a:t>
            </a:r>
            <a:r>
              <a:rPr lang="ru-RU" dirty="0" smtClean="0">
                <a:latin typeface="Bahnschrift SemiBold" panose="020B0502040204020203" pitchFamily="34" charset="0"/>
              </a:rPr>
              <a:t>сравнения рендеров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0BF99D-7C30-45F7-A846-082F550E8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910779"/>
            <a:ext cx="5420706" cy="3049148"/>
          </a:xfr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4FED85-3041-486F-B0CD-F76B1D3FDB05}"/>
              </a:ext>
            </a:extLst>
          </p:cNvPr>
          <p:cNvSpPr/>
          <p:nvPr/>
        </p:nvSpPr>
        <p:spPr>
          <a:xfrm>
            <a:off x="762001" y="5008298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1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C6B1E6E-3E77-48D1-9367-7601E8F5F06B}"/>
              </a:ext>
            </a:extLst>
          </p:cNvPr>
          <p:cNvSpPr/>
          <p:nvPr/>
        </p:nvSpPr>
        <p:spPr>
          <a:xfrm>
            <a:off x="4667014" y="5795334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2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859" y="1912090"/>
            <a:ext cx="5003030" cy="42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76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B77E5-B45D-4DE9-9955-B18E7351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Сцены для сравнения рендеров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8A2EB27-DA04-43BA-9433-82A5B6A38753}"/>
              </a:ext>
            </a:extLst>
          </p:cNvPr>
          <p:cNvSpPr/>
          <p:nvPr/>
        </p:nvSpPr>
        <p:spPr>
          <a:xfrm>
            <a:off x="1362062" y="6220687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3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B17A3B-EBB8-4F26-9AC6-19B80BC6ECC1}"/>
              </a:ext>
            </a:extLst>
          </p:cNvPr>
          <p:cNvSpPr/>
          <p:nvPr/>
        </p:nvSpPr>
        <p:spPr>
          <a:xfrm>
            <a:off x="5393489" y="6115610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4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62" y="1801051"/>
            <a:ext cx="3229396" cy="4440420"/>
          </a:xfrm>
        </p:spPr>
      </p:pic>
      <p:pic>
        <p:nvPicPr>
          <p:cNvPr id="2050" name="Picture 2" descr="https://sun1-93.userapi.com/dOzrQrrVRRqKNqZJk2XgMey1_VxAl-yWSL-BbQ/zjLZU9lmTQ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296" y="1786803"/>
            <a:ext cx="6129283" cy="432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7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Метрополия">
  <a:themeElements>
    <a:clrScheme name="Метрополия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5300</TotalTime>
  <Words>611</Words>
  <Application>Microsoft Office PowerPoint</Application>
  <PresentationFormat>Широкоэкранный</PresentationFormat>
  <Paragraphs>170</Paragraphs>
  <Slides>17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Bahnschrift Light</vt:lpstr>
      <vt:lpstr>Bahnschrift SemiBold</vt:lpstr>
      <vt:lpstr>Calibri</vt:lpstr>
      <vt:lpstr>Calibri Light</vt:lpstr>
      <vt:lpstr>Cambria Math</vt:lpstr>
      <vt:lpstr>Метрополия</vt:lpstr>
      <vt:lpstr>Современные методы растеризации изображений</vt:lpstr>
      <vt:lpstr>Цели и задачи работы</vt:lpstr>
      <vt:lpstr>Реалистичный рендеринг </vt:lpstr>
      <vt:lpstr>Концепция Physically-Based Rendering</vt:lpstr>
      <vt:lpstr>Алгоритмы трассировки</vt:lpstr>
      <vt:lpstr>Алгоритмы трассировки</vt:lpstr>
      <vt:lpstr>Алгоритмы трассировки</vt:lpstr>
      <vt:lpstr>Сцены для сравнения рендеров</vt:lpstr>
      <vt:lpstr>Сцены для сравнения рендеров</vt:lpstr>
      <vt:lpstr>Сцены для сравнения рендеров</vt:lpstr>
      <vt:lpstr>Результаты</vt:lpstr>
      <vt:lpstr>Результаты</vt:lpstr>
      <vt:lpstr>Результаты</vt:lpstr>
      <vt:lpstr>Результаты</vt:lpstr>
      <vt:lpstr>Результаты</vt:lpstr>
      <vt:lpstr>Выводы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Сравнение различных реализаций алгоритмов трассировки лучей</dc:title>
  <dc:creator>UserPushka</dc:creator>
  <cp:lastModifiedBy>Борис Гогинян</cp:lastModifiedBy>
  <cp:revision>56</cp:revision>
  <dcterms:created xsi:type="dcterms:W3CDTF">2020-05-11T13:52:25Z</dcterms:created>
  <dcterms:modified xsi:type="dcterms:W3CDTF">2020-05-29T22:01:13Z</dcterms:modified>
</cp:coreProperties>
</file>